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8229600" cx="14630400"/>
  <p:notesSz cx="8229600" cy="14630400"/>
  <p:embeddedFontLst>
    <p:embeddedFont>
      <p:font typeface="Libre Baskerville"/>
      <p:regular r:id="rId20"/>
      <p:bold r:id="rId21"/>
      <p:italic r:id="rId22"/>
    </p:embeddedFont>
    <p:embeddedFont>
      <p:font typeface="DM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7" roundtripDataSignature="AMtx7mhS4xaTCdo0zm/hFoucP/Ru8N+j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ibreBaskerville-regular.fntdata"/><Relationship Id="rId22" Type="http://schemas.openxmlformats.org/officeDocument/2006/relationships/font" Target="fonts/LibreBaskerville-italic.fntdata"/><Relationship Id="rId21" Type="http://schemas.openxmlformats.org/officeDocument/2006/relationships/font" Target="fonts/LibreBaskerville-bold.fntdata"/><Relationship Id="rId24" Type="http://schemas.openxmlformats.org/officeDocument/2006/relationships/font" Target="fonts/DMSans-bold.fntdata"/><Relationship Id="rId23" Type="http://schemas.openxmlformats.org/officeDocument/2006/relationships/font" Target="fonts/DMSan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DMSans-boldItalic.fntdata"/><Relationship Id="rId25" Type="http://schemas.openxmlformats.org/officeDocument/2006/relationships/font" Target="fonts/DMSans-italic.fntdata"/><Relationship Id="rId27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2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1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Google Shape;13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0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0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0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0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0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0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0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bg>
      <p:bgPr>
        <a:solidFill>
          <a:srgbClr val="000000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" name="Google Shape;11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bg>
      <p:bgPr>
        <a:solidFill>
          <a:srgbClr val="000000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7" name="Google Shape;47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2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2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1 master">
  <p:cSld name="Slide 11 master">
    <p:bg>
      <p:bgPr>
        <a:solidFill>
          <a:srgbClr val="000000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1" name="Google Shape;51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2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3" name="Google Shape;53;p27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2 master">
  <p:cSld name="Slide 12 master">
    <p:bg>
      <p:bgPr>
        <a:solidFill>
          <a:srgbClr val="000000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5" name="Google Shape;55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7" name="Google Shape;57;p2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3 master">
  <p:cSld name="Slide 13 master">
    <p:bg>
      <p:bgPr>
        <a:solidFill>
          <a:srgbClr val="000000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9" name="Google Shape;59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2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1" name="Google Shape;61;p2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4 master">
  <p:cSld name="Slide 14 master">
    <p:bg>
      <p:bgPr>
        <a:solidFill>
          <a:srgbClr val="000000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3" name="Google Shape;63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3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5" name="Google Shape;65;p3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5 master">
  <p:cSld name="Slide 15 master">
    <p:bg>
      <p:bgPr>
        <a:solidFill>
          <a:srgbClr val="000000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7" name="Google Shape;67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3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69" name="Google Shape;69;p3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bg>
      <p:bgPr>
        <a:solidFill>
          <a:srgbClr val="000000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" name="Google Shape;15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8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bg>
      <p:bgPr>
        <a:solidFill>
          <a:srgbClr val="000000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" name="Google Shape;19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bg>
      <p:bgPr>
        <a:solidFill>
          <a:srgbClr val="000000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3" name="Google Shape;2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2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bg>
      <p:bgPr>
        <a:solidFill>
          <a:srgbClr val="000000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7" name="Google Shape;27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2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bg>
      <p:bgPr>
        <a:solidFill>
          <a:srgbClr val="000000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1" name="Google Shape;31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2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2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bg>
      <p:bgPr>
        <a:solidFill>
          <a:srgbClr val="000000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5" name="Google Shape;35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2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2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bg>
      <p:bgPr>
        <a:solidFill>
          <a:srgbClr val="000000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9" name="Google Shape;39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2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2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bg>
      <p:bgPr>
        <a:solidFill>
          <a:srgbClr val="000000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3" name="Google Shape;43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2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2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5.png"/><Relationship Id="rId4" Type="http://schemas.openxmlformats.org/officeDocument/2006/relationships/image" Target="../media/image32.png"/><Relationship Id="rId5" Type="http://schemas.openxmlformats.org/officeDocument/2006/relationships/image" Target="../media/image37.png"/><Relationship Id="rId6" Type="http://schemas.openxmlformats.org/officeDocument/2006/relationships/image" Target="../media/image3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3.png"/><Relationship Id="rId4" Type="http://schemas.openxmlformats.org/officeDocument/2006/relationships/image" Target="../media/image36.png"/><Relationship Id="rId5" Type="http://schemas.openxmlformats.org/officeDocument/2006/relationships/image" Target="../media/image45.png"/><Relationship Id="rId6" Type="http://schemas.openxmlformats.org/officeDocument/2006/relationships/image" Target="../media/image3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6" name="Google Shape;7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"/>
          <p:cNvSpPr/>
          <p:nvPr/>
        </p:nvSpPr>
        <p:spPr>
          <a:xfrm>
            <a:off x="793790" y="1606987"/>
            <a:ext cx="7556421" cy="29346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03"/>
              </a:lnSpc>
              <a:spcBef>
                <a:spcPts val="0"/>
              </a:spcBef>
              <a:spcAft>
                <a:spcPts val="0"/>
              </a:spcAft>
              <a:buClr>
                <a:srgbClr val="5C4E3D"/>
              </a:buClr>
              <a:buSzPts val="6150"/>
              <a:buFont typeface="Libre Baskerville"/>
              <a:buNone/>
            </a:pPr>
            <a:r>
              <a:rPr b="0" i="0" lang="en-US" sz="6150" u="none" cap="none" strike="noStrike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Earth Alert: Sistema de Alerta Temprana</a:t>
            </a:r>
            <a:endParaRPr b="0" i="0" sz="6150" u="none" cap="none" strike="noStrike"/>
          </a:p>
        </p:txBody>
      </p:sp>
      <p:sp>
        <p:nvSpPr>
          <p:cNvPr id="78" name="Google Shape;78;p1"/>
          <p:cNvSpPr/>
          <p:nvPr/>
        </p:nvSpPr>
        <p:spPr>
          <a:xfrm>
            <a:off x="793790" y="4979501"/>
            <a:ext cx="75564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Earth Alert es un sistema de alerta temprana para desastres naturales, diseñado para mejorar la seguridad y la preparación de las comunidades.</a:t>
            </a:r>
            <a:endParaRPr b="0" i="0" sz="1750" u="none" cap="none" strike="noStrike"/>
          </a:p>
        </p:txBody>
      </p:sp>
      <p:sp>
        <p:nvSpPr>
          <p:cNvPr id="79" name="Google Shape;79;p1"/>
          <p:cNvSpPr/>
          <p:nvPr/>
        </p:nvSpPr>
        <p:spPr>
          <a:xfrm>
            <a:off x="793790" y="6242566"/>
            <a:ext cx="362903" cy="362903"/>
          </a:xfrm>
          <a:prstGeom prst="roundRect">
            <a:avLst>
              <a:gd fmla="val 25194296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"/>
          <p:cNvSpPr/>
          <p:nvPr/>
        </p:nvSpPr>
        <p:spPr>
          <a:xfrm>
            <a:off x="1270051" y="6225650"/>
            <a:ext cx="57954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909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2200"/>
              <a:buFont typeface="DM Sans"/>
              <a:buNone/>
            </a:pPr>
            <a:r>
              <a:rPr b="1" i="0" lang="en-US" sz="220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por </a:t>
            </a:r>
            <a:r>
              <a:rPr b="1" lang="en-US" sz="2200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Nicolás Palma y Miguel Montenegro</a:t>
            </a:r>
            <a:endParaRPr b="0" i="0" sz="2200" u="none" cap="none" strike="noStrik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8" name="Google Shape;20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10"/>
          <p:cNvSpPr/>
          <p:nvPr/>
        </p:nvSpPr>
        <p:spPr>
          <a:xfrm>
            <a:off x="793790" y="2373987"/>
            <a:ext cx="56705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5C4E3D"/>
              </a:buClr>
              <a:buSzPts val="4450"/>
              <a:buFont typeface="Libre Baskerville"/>
              <a:buNone/>
            </a:pPr>
            <a:r>
              <a:rPr b="0" i="0" lang="en-US" sz="4450" u="none" cap="none" strike="noStrike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Modelo de Datos</a:t>
            </a:r>
            <a:endParaRPr b="0" i="0" sz="4450" u="none" cap="none" strike="noStrike"/>
          </a:p>
        </p:txBody>
      </p:sp>
      <p:sp>
        <p:nvSpPr>
          <p:cNvPr id="210" name="Google Shape;210;p10"/>
          <p:cNvSpPr/>
          <p:nvPr/>
        </p:nvSpPr>
        <p:spPr>
          <a:xfrm>
            <a:off x="793790" y="3422928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La arquitectura de datos de Earth Alert se basa en un modelo de datos robusto y escalable que permite procesar y analizar grandes volúmenes de información en tiempo real.</a:t>
            </a:r>
            <a:endParaRPr b="0" i="0" sz="1750" u="none" cap="none" strike="noStrike"/>
          </a:p>
        </p:txBody>
      </p:sp>
      <p:sp>
        <p:nvSpPr>
          <p:cNvPr id="211" name="Google Shape;211;p10"/>
          <p:cNvSpPr/>
          <p:nvPr/>
        </p:nvSpPr>
        <p:spPr>
          <a:xfrm>
            <a:off x="793790" y="4766786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Este modelo incluye sensores distribuidos, fuentes de datos externas y una plataforma de procesamiento que integra los datos, los analiza y genera alertas precisas para las comunidades.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1"/>
          <p:cNvSpPr/>
          <p:nvPr/>
        </p:nvSpPr>
        <p:spPr>
          <a:xfrm>
            <a:off x="793790" y="2177058"/>
            <a:ext cx="635639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5C4E3D"/>
              </a:buClr>
              <a:buSzPts val="4450"/>
              <a:buFont typeface="Libre Baskerville"/>
              <a:buNone/>
            </a:pPr>
            <a:r>
              <a:rPr b="0" i="0" lang="en-US" sz="4450" u="none" cap="none" strike="noStrike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Tecnologías utilizadas</a:t>
            </a:r>
            <a:endParaRPr b="0" i="0" sz="4450" u="none" cap="none" strike="noStrike"/>
          </a:p>
        </p:txBody>
      </p:sp>
      <p:sp>
        <p:nvSpPr>
          <p:cNvPr id="218" name="Google Shape;218;p1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C4E3D"/>
              </a:buClr>
              <a:buSzPts val="2200"/>
              <a:buFont typeface="Libre Baskerville"/>
              <a:buNone/>
            </a:pPr>
            <a:r>
              <a:rPr b="0" i="0" lang="en-US" sz="2200" u="none" cap="none" strike="noStrike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Web Application</a:t>
            </a:r>
            <a:endParaRPr b="0" i="0" sz="2200" u="none" cap="none" strike="noStrike"/>
          </a:p>
        </p:txBody>
      </p:sp>
      <p:sp>
        <p:nvSpPr>
          <p:cNvPr id="219" name="Google Shape;219;p11"/>
          <p:cNvSpPr/>
          <p:nvPr/>
        </p:nvSpPr>
        <p:spPr>
          <a:xfrm>
            <a:off x="793790" y="4033957"/>
            <a:ext cx="3978116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La página web del proyecto se ha construido utilizando las tecnologías de Express, Node.js y React, lo que permite una arquitectura modular y escalable.</a:t>
            </a:r>
            <a:endParaRPr b="0" i="0" sz="1750" u="none" cap="none" strike="noStrike"/>
          </a:p>
        </p:txBody>
      </p:sp>
      <p:sp>
        <p:nvSpPr>
          <p:cNvPr id="220" name="Google Shape;220;p11"/>
          <p:cNvSpPr/>
          <p:nvPr/>
        </p:nvSpPr>
        <p:spPr>
          <a:xfrm>
            <a:off x="5332928" y="345281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C4E3D"/>
              </a:buClr>
              <a:buSzPts val="2200"/>
              <a:buFont typeface="Libre Baskerville"/>
              <a:buNone/>
            </a:pPr>
            <a:r>
              <a:rPr b="0" i="0" lang="en-US" sz="2200" u="none" cap="none" strike="noStrike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Mobile App</a:t>
            </a:r>
            <a:endParaRPr b="0" i="0" sz="2200" u="none" cap="none" strike="noStrike"/>
          </a:p>
        </p:txBody>
      </p:sp>
      <p:sp>
        <p:nvSpPr>
          <p:cNvPr id="221" name="Google Shape;221;p11"/>
          <p:cNvSpPr/>
          <p:nvPr/>
        </p:nvSpPr>
        <p:spPr>
          <a:xfrm>
            <a:off x="5332928" y="4033957"/>
            <a:ext cx="3978116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La aplicación móvil se ha desarrollado con React Native y Expo, lo que garantiza una experiencia de usuario fluida y nativa en dispositivos iOS y Android.</a:t>
            </a:r>
            <a:endParaRPr b="0" i="0" sz="1750" u="none" cap="none" strike="noStrike"/>
          </a:p>
        </p:txBody>
      </p:sp>
      <p:sp>
        <p:nvSpPr>
          <p:cNvPr id="222" name="Google Shape;222;p11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C4E3D"/>
              </a:buClr>
              <a:buSzPts val="2200"/>
              <a:buFont typeface="Libre Baskerville"/>
              <a:buNone/>
            </a:pPr>
            <a:r>
              <a:rPr b="0" i="0" lang="en-US" sz="2200" u="none" cap="none" strike="noStrike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Diseño Moderno</a:t>
            </a:r>
            <a:endParaRPr b="0" i="0" sz="2200" u="none" cap="none" strike="noStrike"/>
          </a:p>
        </p:txBody>
      </p:sp>
      <p:sp>
        <p:nvSpPr>
          <p:cNvPr id="223" name="Google Shape;223;p11"/>
          <p:cNvSpPr/>
          <p:nvPr/>
        </p:nvSpPr>
        <p:spPr>
          <a:xfrm>
            <a:off x="9872067" y="4033957"/>
            <a:ext cx="3978116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Se ha utilizado Tailwind CSS para lograr un diseño moderno y responsive que se adapta a diferentes tamaños de pantalla.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29" name="Google Shape;22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12"/>
          <p:cNvSpPr/>
          <p:nvPr/>
        </p:nvSpPr>
        <p:spPr>
          <a:xfrm>
            <a:off x="6156365" y="713780"/>
            <a:ext cx="7804071" cy="11965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33"/>
              </a:lnSpc>
              <a:spcBef>
                <a:spcPts val="0"/>
              </a:spcBef>
              <a:spcAft>
                <a:spcPts val="0"/>
              </a:spcAft>
              <a:buClr>
                <a:srgbClr val="5C4E3D"/>
              </a:buClr>
              <a:buSzPts val="3750"/>
              <a:buFont typeface="Libre Baskerville"/>
              <a:buNone/>
            </a:pPr>
            <a:r>
              <a:rPr b="0" i="0" lang="en-US" sz="3750" u="none" cap="none" strike="noStrike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DEMOSTRACIÓN DEL RESULTADO DEL PROYECTO</a:t>
            </a:r>
            <a:endParaRPr b="0" i="0" sz="3750" u="none" cap="none" strike="noStrike"/>
          </a:p>
        </p:txBody>
      </p:sp>
      <p:pic>
        <p:nvPicPr>
          <p:cNvPr descr="preencoded.png" id="231" name="Google Shape;231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56365" y="2197418"/>
            <a:ext cx="478512" cy="478512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12"/>
          <p:cNvSpPr/>
          <p:nvPr/>
        </p:nvSpPr>
        <p:spPr>
          <a:xfrm>
            <a:off x="6156365" y="2867263"/>
            <a:ext cx="2788325" cy="2990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850"/>
              <a:buFont typeface="Libre Baskerville"/>
              <a:buNone/>
            </a:pPr>
            <a:r>
              <a:rPr b="0" i="0" lang="en-US" sz="185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Exposición del sistema</a:t>
            </a:r>
            <a:endParaRPr b="0" i="0" sz="1850" u="none" cap="none" strike="noStrike"/>
          </a:p>
        </p:txBody>
      </p:sp>
      <p:sp>
        <p:nvSpPr>
          <p:cNvPr id="233" name="Google Shape;233;p12"/>
          <p:cNvSpPr/>
          <p:nvPr/>
        </p:nvSpPr>
        <p:spPr>
          <a:xfrm>
            <a:off x="6156365" y="3281124"/>
            <a:ext cx="7804071" cy="3062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500"/>
              <a:buFont typeface="DM Sans"/>
              <a:buNone/>
            </a:pPr>
            <a:r>
              <a:rPr b="0" i="0" lang="en-US" sz="150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Presentación de la funcionalidad de la aplicación web y móvil.</a:t>
            </a:r>
            <a:endParaRPr b="0" i="0" sz="1500" u="none" cap="none" strike="noStrike"/>
          </a:p>
        </p:txBody>
      </p:sp>
      <p:pic>
        <p:nvPicPr>
          <p:cNvPr descr="preencoded.png" id="234" name="Google Shape;234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56365" y="4161592"/>
            <a:ext cx="478512" cy="478512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2"/>
          <p:cNvSpPr/>
          <p:nvPr/>
        </p:nvSpPr>
        <p:spPr>
          <a:xfrm>
            <a:off x="6156365" y="4831437"/>
            <a:ext cx="2601754" cy="2990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850"/>
              <a:buFont typeface="Libre Baskerville"/>
              <a:buNone/>
            </a:pPr>
            <a:r>
              <a:rPr b="0" i="0" lang="en-US" sz="185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Resultados obtenidos</a:t>
            </a:r>
            <a:endParaRPr b="0" i="0" sz="1850" u="none" cap="none" strike="noStrike"/>
          </a:p>
        </p:txBody>
      </p:sp>
      <p:sp>
        <p:nvSpPr>
          <p:cNvPr id="236" name="Google Shape;236;p12"/>
          <p:cNvSpPr/>
          <p:nvPr/>
        </p:nvSpPr>
        <p:spPr>
          <a:xfrm>
            <a:off x="6156365" y="5245298"/>
            <a:ext cx="7804071" cy="3062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500"/>
              <a:buFont typeface="DM Sans"/>
              <a:buNone/>
            </a:pPr>
            <a:r>
              <a:rPr b="0" i="0" lang="en-US" sz="150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Se logró desarrollar un sistema de alerta temprana eficiente y fácil de usar.</a:t>
            </a:r>
            <a:endParaRPr b="0" i="0" sz="1500" u="none" cap="none" strike="noStrike"/>
          </a:p>
        </p:txBody>
      </p:sp>
      <p:pic>
        <p:nvPicPr>
          <p:cNvPr descr="preencoded.png" id="237" name="Google Shape;237;p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156365" y="6125766"/>
            <a:ext cx="478512" cy="478512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12"/>
          <p:cNvSpPr/>
          <p:nvPr/>
        </p:nvSpPr>
        <p:spPr>
          <a:xfrm>
            <a:off x="6156365" y="6795611"/>
            <a:ext cx="2885003" cy="2990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850"/>
              <a:buFont typeface="Libre Baskerville"/>
              <a:buNone/>
            </a:pPr>
            <a:r>
              <a:rPr b="0" i="0" lang="en-US" sz="185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Obstáculos presentados</a:t>
            </a:r>
            <a:endParaRPr b="0" i="0" sz="1850" u="none" cap="none" strike="noStrike"/>
          </a:p>
        </p:txBody>
      </p:sp>
      <p:sp>
        <p:nvSpPr>
          <p:cNvPr id="239" name="Google Shape;239;p12"/>
          <p:cNvSpPr/>
          <p:nvPr/>
        </p:nvSpPr>
        <p:spPr>
          <a:xfrm>
            <a:off x="6156365" y="7209473"/>
            <a:ext cx="7804071" cy="3062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500"/>
              <a:buFont typeface="DM Sans"/>
              <a:buNone/>
            </a:pPr>
            <a:r>
              <a:rPr b="0" i="0" lang="en-US" sz="150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Se encontraron desafíos en la integración de datos de diferentes fuentes.</a:t>
            </a:r>
            <a:endParaRPr b="0" i="0" sz="1500" u="none" cap="none" strike="noStrike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3"/>
          <p:cNvSpPr/>
          <p:nvPr/>
        </p:nvSpPr>
        <p:spPr>
          <a:xfrm>
            <a:off x="793790" y="2365534"/>
            <a:ext cx="616708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5C4E3D"/>
              </a:buClr>
              <a:buSzPts val="4450"/>
              <a:buFont typeface="Libre Baskerville"/>
              <a:buNone/>
            </a:pPr>
            <a:r>
              <a:rPr b="0" i="0" lang="en-US" sz="4450" u="none" cap="none" strike="noStrike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Resultados obtenidos</a:t>
            </a:r>
            <a:endParaRPr b="0" i="0" sz="4450" u="none" cap="none" strike="noStrike"/>
          </a:p>
        </p:txBody>
      </p:sp>
      <p:sp>
        <p:nvSpPr>
          <p:cNvPr id="246" name="Google Shape;246;p13"/>
          <p:cNvSpPr/>
          <p:nvPr/>
        </p:nvSpPr>
        <p:spPr>
          <a:xfrm>
            <a:off x="793790" y="3527941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1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Desarrollar un sistema de alerta temprana eficaz</a:t>
            </a: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 - Se logró crear una plataforma integrada que procesa datos en tiempo real y genera alertas precisas y oportunas sobre eventos climáticos y geológicos.</a:t>
            </a:r>
            <a:endParaRPr b="0" i="0" sz="1750" u="none" cap="none" strike="noStrike"/>
          </a:p>
        </p:txBody>
      </p:sp>
      <p:sp>
        <p:nvSpPr>
          <p:cNvPr id="247" name="Google Shape;247;p13"/>
          <p:cNvSpPr/>
          <p:nvPr/>
        </p:nvSpPr>
        <p:spPr>
          <a:xfrm>
            <a:off x="793790" y="4333042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1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Mejorar la preparación de las comunidades</a:t>
            </a: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 - El sistema permite a las comunidades tomar medidas preventivas y estar mejor preparadas ante la ocurrencia de desastres naturales.</a:t>
            </a:r>
            <a:endParaRPr b="0" i="0" sz="1750" u="none" cap="none" strike="noStrike"/>
          </a:p>
        </p:txBody>
      </p:sp>
      <p:sp>
        <p:nvSpPr>
          <p:cNvPr id="248" name="Google Shape;248;p13"/>
          <p:cNvSpPr/>
          <p:nvPr/>
        </p:nvSpPr>
        <p:spPr>
          <a:xfrm>
            <a:off x="793790" y="5138142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1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Superar los desafíos de integración de datos</a:t>
            </a: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 - A pesar de los retos iniciales, se logró integrar con éxito los datos de múltiples fuentes en una arquitectura robusta y escalable.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4"/>
          <p:cNvSpPr/>
          <p:nvPr/>
        </p:nvSpPr>
        <p:spPr>
          <a:xfrm>
            <a:off x="793790" y="1560433"/>
            <a:ext cx="13036510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5C4E3D"/>
              </a:buClr>
              <a:buSzPts val="4450"/>
              <a:buFont typeface="Libre Baskerville"/>
              <a:buNone/>
            </a:pPr>
            <a:r>
              <a:rPr b="0" i="0" lang="en-US" sz="4450" u="none" cap="none" strike="noStrike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Obstáculos presentados durante el desarrollo</a:t>
            </a:r>
            <a:endParaRPr b="0" i="0" sz="4450" u="none" cap="none" strike="noStrike"/>
          </a:p>
        </p:txBody>
      </p:sp>
      <p:sp>
        <p:nvSpPr>
          <p:cNvPr id="255" name="Google Shape;255;p14"/>
          <p:cNvSpPr/>
          <p:nvPr/>
        </p:nvSpPr>
        <p:spPr>
          <a:xfrm>
            <a:off x="793790" y="2722840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1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Caída de APIs:</a:t>
            </a: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 Problemas con la disponibilidad y conexión de servicios externos, lo que dificultó la integración de datos clave.</a:t>
            </a:r>
            <a:endParaRPr b="0" i="0" sz="1750" u="none" cap="none" strike="noStrike"/>
          </a:p>
        </p:txBody>
      </p:sp>
      <p:sp>
        <p:nvSpPr>
          <p:cNvPr id="256" name="Google Shape;256;p14"/>
          <p:cNvSpPr/>
          <p:nvPr/>
        </p:nvSpPr>
        <p:spPr>
          <a:xfrm>
            <a:off x="793790" y="3527941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1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Bugs y depuración extensa:</a:t>
            </a: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 El equipo tuvo que dedicar mucho tiempo a la resolución de errores inesperados en el código, ralentizando el progreso.</a:t>
            </a:r>
            <a:endParaRPr b="0" i="0" sz="1750" u="none" cap="none" strike="noStrike"/>
          </a:p>
        </p:txBody>
      </p:sp>
      <p:sp>
        <p:nvSpPr>
          <p:cNvPr id="257" name="Google Shape;257;p14"/>
          <p:cNvSpPr/>
          <p:nvPr/>
        </p:nvSpPr>
        <p:spPr>
          <a:xfrm>
            <a:off x="793790" y="4333042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1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Problemas con la base de datos:</a:t>
            </a: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 Dificultades en el diseño y mantenimiento de la base de datos, lo que impactó en el rendimiento y la fiabilidad del sistema.</a:t>
            </a:r>
            <a:endParaRPr b="0" i="0" sz="1750" u="none" cap="none" strike="noStrike"/>
          </a:p>
        </p:txBody>
      </p:sp>
      <p:sp>
        <p:nvSpPr>
          <p:cNvPr id="258" name="Google Shape;258;p14"/>
          <p:cNvSpPr/>
          <p:nvPr/>
        </p:nvSpPr>
        <p:spPr>
          <a:xfrm>
            <a:off x="793790" y="5138142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1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Problemas al desplegar la aplicación:</a:t>
            </a: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 Desafíos en la configuración del entorno de producción, lo que retrasó el lanzamiento del proyecto.</a:t>
            </a:r>
            <a:endParaRPr b="0" i="0" sz="1750" u="none" cap="none" strike="noStrike"/>
          </a:p>
        </p:txBody>
      </p:sp>
      <p:sp>
        <p:nvSpPr>
          <p:cNvPr id="259" name="Google Shape;259;p14"/>
          <p:cNvSpPr/>
          <p:nvPr/>
        </p:nvSpPr>
        <p:spPr>
          <a:xfrm>
            <a:off x="793790" y="5943243"/>
            <a:ext cx="130428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1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Problemas en la comunicación API-base de datos:</a:t>
            </a: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 Complejidad en la integración entre los diferentes componentes de la arquitectura, lo que requirió ajustes iterativos.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65" name="Google Shape;26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15"/>
          <p:cNvSpPr/>
          <p:nvPr/>
        </p:nvSpPr>
        <p:spPr>
          <a:xfrm>
            <a:off x="793790" y="3045976"/>
            <a:ext cx="7401877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5C4E3D"/>
              </a:buClr>
              <a:buSzPts val="4450"/>
              <a:buFont typeface="Libre Baskerville"/>
              <a:buNone/>
            </a:pPr>
            <a:r>
              <a:rPr b="0" i="0" lang="en-US" sz="4450" u="none" cap="none" strike="noStrike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Preguntas de la Comisión</a:t>
            </a:r>
            <a:endParaRPr b="0" i="0" sz="4450" u="none" cap="none" strike="noStrike"/>
          </a:p>
        </p:txBody>
      </p:sp>
      <p:sp>
        <p:nvSpPr>
          <p:cNvPr id="267" name="Google Shape;267;p15"/>
          <p:cNvSpPr/>
          <p:nvPr/>
        </p:nvSpPr>
        <p:spPr>
          <a:xfrm>
            <a:off x="793790" y="4094917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La comisión encargada de evaluar el proyecto realizará una serie de preguntas para comprender mejor los objetivos, el alcance y los desafíos encontrados durante el desarrollo.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"/>
          <p:cNvSpPr/>
          <p:nvPr/>
        </p:nvSpPr>
        <p:spPr>
          <a:xfrm>
            <a:off x="6280190" y="2215039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5C4E3D"/>
              </a:buClr>
              <a:buSzPts val="4450"/>
              <a:buFont typeface="Libre Baskerville"/>
              <a:buNone/>
            </a:pPr>
            <a:r>
              <a:rPr b="0" i="0" lang="en-US" sz="4450" u="none" cap="none" strike="noStrike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INTEGRANTES DEL PROYECTO</a:t>
            </a:r>
            <a:endParaRPr b="0" i="0" sz="4450" u="none" cap="none" strike="noStrike"/>
          </a:p>
        </p:txBody>
      </p:sp>
      <p:sp>
        <p:nvSpPr>
          <p:cNvPr id="87" name="Google Shape;87;p2"/>
          <p:cNvSpPr/>
          <p:nvPr/>
        </p:nvSpPr>
        <p:spPr>
          <a:xfrm>
            <a:off x="6280190" y="3972758"/>
            <a:ext cx="7556421" cy="2041684"/>
          </a:xfrm>
          <a:prstGeom prst="roundRect">
            <a:avLst>
              <a:gd fmla="val 4666" name="adj"/>
            </a:avLst>
          </a:prstGeom>
          <a:noFill/>
          <a:ln cap="flat" cmpd="sng" w="95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"/>
          <p:cNvSpPr/>
          <p:nvPr/>
        </p:nvSpPr>
        <p:spPr>
          <a:xfrm>
            <a:off x="6287810" y="3980378"/>
            <a:ext cx="7541181" cy="1013222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"/>
          <p:cNvSpPr/>
          <p:nvPr/>
        </p:nvSpPr>
        <p:spPr>
          <a:xfrm>
            <a:off x="6514862" y="4124087"/>
            <a:ext cx="2056686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Nicolas Palma</a:t>
            </a:r>
            <a:endParaRPr b="0" i="0" sz="1750" u="none" cap="none" strike="noStrike"/>
          </a:p>
        </p:txBody>
      </p:sp>
      <p:sp>
        <p:nvSpPr>
          <p:cNvPr id="90" name="Google Shape;90;p2"/>
          <p:cNvSpPr/>
          <p:nvPr/>
        </p:nvSpPr>
        <p:spPr>
          <a:xfrm>
            <a:off x="9032796" y="4124087"/>
            <a:ext cx="205216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Desarrollador de app web y móvil</a:t>
            </a:r>
            <a:endParaRPr b="0" i="0" sz="1750" u="none" cap="none" strike="noStrike"/>
          </a:p>
        </p:txBody>
      </p:sp>
      <p:sp>
        <p:nvSpPr>
          <p:cNvPr id="91" name="Google Shape;91;p2"/>
          <p:cNvSpPr/>
          <p:nvPr/>
        </p:nvSpPr>
        <p:spPr>
          <a:xfrm>
            <a:off x="11546205" y="4124087"/>
            <a:ext cx="205597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Desarrollador</a:t>
            </a:r>
            <a:endParaRPr b="0" i="0" sz="1750" u="none" cap="none" strike="noStrike"/>
          </a:p>
        </p:txBody>
      </p:sp>
      <p:sp>
        <p:nvSpPr>
          <p:cNvPr id="92" name="Google Shape;92;p2"/>
          <p:cNvSpPr/>
          <p:nvPr/>
        </p:nvSpPr>
        <p:spPr>
          <a:xfrm>
            <a:off x="6287810" y="4993600"/>
            <a:ext cx="7541181" cy="1013222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"/>
          <p:cNvSpPr/>
          <p:nvPr/>
        </p:nvSpPr>
        <p:spPr>
          <a:xfrm>
            <a:off x="6514862" y="5137309"/>
            <a:ext cx="2056686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Miguel Montenegro</a:t>
            </a:r>
            <a:endParaRPr b="0" i="0" sz="1750" u="none" cap="none" strike="noStrike"/>
          </a:p>
        </p:txBody>
      </p:sp>
      <p:sp>
        <p:nvSpPr>
          <p:cNvPr id="94" name="Google Shape;94;p2"/>
          <p:cNvSpPr/>
          <p:nvPr/>
        </p:nvSpPr>
        <p:spPr>
          <a:xfrm>
            <a:off x="9032796" y="5137309"/>
            <a:ext cx="205216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Desarrollador de app web y móvil</a:t>
            </a:r>
            <a:endParaRPr b="0" i="0" sz="1750" u="none" cap="none" strike="noStrike"/>
          </a:p>
        </p:txBody>
      </p:sp>
      <p:sp>
        <p:nvSpPr>
          <p:cNvPr id="95" name="Google Shape;95;p2"/>
          <p:cNvSpPr/>
          <p:nvPr/>
        </p:nvSpPr>
        <p:spPr>
          <a:xfrm>
            <a:off x="11546205" y="5137309"/>
            <a:ext cx="205597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Desarrollador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/>
          <p:nvPr/>
        </p:nvSpPr>
        <p:spPr>
          <a:xfrm>
            <a:off x="793790" y="2539960"/>
            <a:ext cx="9753719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5C4E3D"/>
              </a:buClr>
              <a:buSzPts val="4450"/>
              <a:buFont typeface="Libre Baskerville"/>
              <a:buNone/>
            </a:pPr>
            <a:r>
              <a:rPr b="0" i="0" lang="en-US" sz="4450" u="none" cap="none" strike="noStrike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DESCRIPCIÓN DEL PROYECTO</a:t>
            </a:r>
            <a:endParaRPr b="0" i="0" sz="4450" u="none" cap="none" strike="noStrike"/>
          </a:p>
        </p:txBody>
      </p:sp>
      <p:sp>
        <p:nvSpPr>
          <p:cNvPr id="102" name="Google Shape;102;p3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C4E3D"/>
              </a:buClr>
              <a:buSzPts val="2200"/>
              <a:buFont typeface="Libre Baskerville"/>
              <a:buNone/>
            </a:pPr>
            <a:r>
              <a:rPr b="0" i="0" lang="en-US" sz="2200" u="none" cap="none" strike="noStrike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Problema o dolor</a:t>
            </a:r>
            <a:endParaRPr b="0" i="0" sz="2200" u="none" cap="none" strike="noStrike"/>
          </a:p>
        </p:txBody>
      </p:sp>
      <p:sp>
        <p:nvSpPr>
          <p:cNvPr id="103" name="Google Shape;103;p3"/>
          <p:cNvSpPr/>
          <p:nvPr/>
        </p:nvSpPr>
        <p:spPr>
          <a:xfrm>
            <a:off x="793790" y="4396859"/>
            <a:ext cx="6244709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La falta de sistemas de alerta temprana eficientes para desastres naturales pone en riesgo la seguridad de las comunidades.</a:t>
            </a:r>
            <a:endParaRPr b="0" i="0" sz="1750" u="none" cap="none" strike="noStrike"/>
          </a:p>
        </p:txBody>
      </p:sp>
      <p:sp>
        <p:nvSpPr>
          <p:cNvPr id="104" name="Google Shape;104;p3"/>
          <p:cNvSpPr/>
          <p:nvPr/>
        </p:nvSpPr>
        <p:spPr>
          <a:xfrm>
            <a:off x="7599521" y="3815715"/>
            <a:ext cx="3187660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5C4E3D"/>
              </a:buClr>
              <a:buSzPts val="2200"/>
              <a:buFont typeface="Libre Baskerville"/>
              <a:buNone/>
            </a:pPr>
            <a:r>
              <a:rPr b="0" i="0" lang="en-US" sz="2200" u="none" cap="none" strike="noStrike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Propuesta de solución</a:t>
            </a:r>
            <a:endParaRPr b="0" i="0" sz="2200" u="none" cap="none" strike="noStrike"/>
          </a:p>
        </p:txBody>
      </p:sp>
      <p:sp>
        <p:nvSpPr>
          <p:cNvPr id="105" name="Google Shape;105;p3"/>
          <p:cNvSpPr/>
          <p:nvPr/>
        </p:nvSpPr>
        <p:spPr>
          <a:xfrm>
            <a:off x="7599521" y="4396859"/>
            <a:ext cx="6244709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Earth Alert proporciona información precisa y oportuna sobre eventos climáticos y geológicos, permitiendo a las personas tomar medidas preventivas.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1" name="Google Shape;11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4"/>
          <p:cNvSpPr/>
          <p:nvPr/>
        </p:nvSpPr>
        <p:spPr>
          <a:xfrm>
            <a:off x="6280190" y="2854643"/>
            <a:ext cx="6534983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5C4E3D"/>
              </a:buClr>
              <a:buSzPts val="4450"/>
              <a:buFont typeface="Libre Baskerville"/>
              <a:buNone/>
            </a:pPr>
            <a:r>
              <a:rPr b="0" i="0" lang="en-US" sz="4450" u="none" cap="none" strike="noStrike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OBJETIVO GENERAL</a:t>
            </a:r>
            <a:endParaRPr b="0" i="0" sz="4450" u="none" cap="none" strike="noStrike"/>
          </a:p>
        </p:txBody>
      </p:sp>
      <p:sp>
        <p:nvSpPr>
          <p:cNvPr id="113" name="Google Shape;113;p4"/>
          <p:cNvSpPr/>
          <p:nvPr/>
        </p:nvSpPr>
        <p:spPr>
          <a:xfrm>
            <a:off x="6280190" y="4158734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7EDD4"/>
          </a:solidFill>
          <a:ln cap="flat" cmpd="sng" w="9525">
            <a:solidFill>
              <a:srgbClr val="DDD3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4"/>
          <p:cNvSpPr/>
          <p:nvPr/>
        </p:nvSpPr>
        <p:spPr>
          <a:xfrm>
            <a:off x="6459379" y="4243745"/>
            <a:ext cx="151805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2650"/>
              <a:buFont typeface="Libre Baskerville"/>
              <a:buNone/>
            </a:pPr>
            <a:r>
              <a:rPr b="0" i="0" lang="en-US" sz="265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</a:t>
            </a:r>
            <a:endParaRPr b="0" i="0" sz="2650" u="none" cap="none" strike="noStrike"/>
          </a:p>
        </p:txBody>
      </p:sp>
      <p:sp>
        <p:nvSpPr>
          <p:cNvPr id="115" name="Google Shape;115;p4"/>
          <p:cNvSpPr/>
          <p:nvPr/>
        </p:nvSpPr>
        <p:spPr>
          <a:xfrm>
            <a:off x="7017306" y="415873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2200"/>
              <a:buFont typeface="Libre Baskerville"/>
              <a:buNone/>
            </a:pPr>
            <a:r>
              <a:rPr b="0" i="0" lang="en-US" sz="220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Objetivo General</a:t>
            </a:r>
            <a:endParaRPr b="0" i="0" sz="2200" u="none" cap="none" strike="noStrike"/>
          </a:p>
        </p:txBody>
      </p:sp>
      <p:sp>
        <p:nvSpPr>
          <p:cNvPr id="116" name="Google Shape;116;p4"/>
          <p:cNvSpPr/>
          <p:nvPr/>
        </p:nvSpPr>
        <p:spPr>
          <a:xfrm>
            <a:off x="7017306" y="4649153"/>
            <a:ext cx="6819305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Mejorar la seguridad y la preparación de las comunidades frente a desastres naturales.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22" name="Google Shape;12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5"/>
          <p:cNvSpPr/>
          <p:nvPr/>
        </p:nvSpPr>
        <p:spPr>
          <a:xfrm>
            <a:off x="793790" y="1074539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5C4E3D"/>
              </a:buClr>
              <a:buSzPts val="4450"/>
              <a:buFont typeface="Libre Baskerville"/>
              <a:buNone/>
            </a:pPr>
            <a:r>
              <a:rPr b="0" i="0" lang="en-US" sz="4450" u="none" cap="none" strike="noStrike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OBJETIVOS ESPECÍFICOS</a:t>
            </a:r>
            <a:endParaRPr b="0" i="0" sz="4450" u="none" cap="none" strike="noStrike"/>
          </a:p>
        </p:txBody>
      </p:sp>
      <p:sp>
        <p:nvSpPr>
          <p:cNvPr id="124" name="Google Shape;124;p5"/>
          <p:cNvSpPr/>
          <p:nvPr/>
        </p:nvSpPr>
        <p:spPr>
          <a:xfrm>
            <a:off x="793790" y="2832259"/>
            <a:ext cx="3664863" cy="2410897"/>
          </a:xfrm>
          <a:prstGeom prst="roundRect">
            <a:avLst>
              <a:gd fmla="val 3952" name="adj"/>
            </a:avLst>
          </a:prstGeom>
          <a:solidFill>
            <a:srgbClr val="F7EDD4"/>
          </a:solidFill>
          <a:ln cap="flat" cmpd="sng" w="9525">
            <a:solidFill>
              <a:srgbClr val="DDD3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5"/>
          <p:cNvSpPr/>
          <p:nvPr/>
        </p:nvSpPr>
        <p:spPr>
          <a:xfrm>
            <a:off x="1028224" y="306669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2200"/>
              <a:buFont typeface="Libre Baskerville"/>
              <a:buNone/>
            </a:pPr>
            <a:r>
              <a:rPr b="0" i="0" lang="en-US" sz="220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Objetivo 1</a:t>
            </a:r>
            <a:endParaRPr b="0" i="0" sz="2200" u="none" cap="none" strike="noStrike"/>
          </a:p>
        </p:txBody>
      </p:sp>
      <p:sp>
        <p:nvSpPr>
          <p:cNvPr id="126" name="Google Shape;126;p5"/>
          <p:cNvSpPr/>
          <p:nvPr/>
        </p:nvSpPr>
        <p:spPr>
          <a:xfrm>
            <a:off x="1028224" y="3557111"/>
            <a:ext cx="3195995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Proporcionar información precisa y oportuna sobre eventos climáticos y geológicos.</a:t>
            </a:r>
            <a:endParaRPr b="0" i="0" sz="1750" u="none" cap="none" strike="noStrike"/>
          </a:p>
        </p:txBody>
      </p:sp>
      <p:sp>
        <p:nvSpPr>
          <p:cNvPr id="127" name="Google Shape;127;p5"/>
          <p:cNvSpPr/>
          <p:nvPr/>
        </p:nvSpPr>
        <p:spPr>
          <a:xfrm>
            <a:off x="4685467" y="2832259"/>
            <a:ext cx="3664863" cy="2410897"/>
          </a:xfrm>
          <a:prstGeom prst="roundRect">
            <a:avLst>
              <a:gd fmla="val 3952" name="adj"/>
            </a:avLst>
          </a:prstGeom>
          <a:solidFill>
            <a:srgbClr val="F7EDD4"/>
          </a:solidFill>
          <a:ln cap="flat" cmpd="sng" w="9525">
            <a:solidFill>
              <a:srgbClr val="DDD3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5"/>
          <p:cNvSpPr/>
          <p:nvPr/>
        </p:nvSpPr>
        <p:spPr>
          <a:xfrm>
            <a:off x="4919901" y="306669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2200"/>
              <a:buFont typeface="Libre Baskerville"/>
              <a:buNone/>
            </a:pPr>
            <a:r>
              <a:rPr b="0" i="0" lang="en-US" sz="220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Objetivo 2</a:t>
            </a:r>
            <a:endParaRPr b="0" i="0" sz="2200" u="none" cap="none" strike="noStrike"/>
          </a:p>
        </p:txBody>
      </p:sp>
      <p:sp>
        <p:nvSpPr>
          <p:cNvPr id="129" name="Google Shape;129;p5"/>
          <p:cNvSpPr/>
          <p:nvPr/>
        </p:nvSpPr>
        <p:spPr>
          <a:xfrm>
            <a:off x="4919901" y="3557111"/>
            <a:ext cx="319599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Facilitar la comunicación y coordinación entre las autoridades y la población.</a:t>
            </a:r>
            <a:endParaRPr b="0" i="0" sz="1750" u="none" cap="none" strike="noStrike"/>
          </a:p>
        </p:txBody>
      </p:sp>
      <p:sp>
        <p:nvSpPr>
          <p:cNvPr id="130" name="Google Shape;130;p5"/>
          <p:cNvSpPr/>
          <p:nvPr/>
        </p:nvSpPr>
        <p:spPr>
          <a:xfrm>
            <a:off x="793790" y="5469969"/>
            <a:ext cx="7556421" cy="1685092"/>
          </a:xfrm>
          <a:prstGeom prst="roundRect">
            <a:avLst>
              <a:gd fmla="val 5654" name="adj"/>
            </a:avLst>
          </a:prstGeom>
          <a:solidFill>
            <a:srgbClr val="F7EDD4"/>
          </a:solidFill>
          <a:ln cap="flat" cmpd="sng" w="9525">
            <a:solidFill>
              <a:srgbClr val="DDD3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5"/>
          <p:cNvSpPr/>
          <p:nvPr/>
        </p:nvSpPr>
        <p:spPr>
          <a:xfrm>
            <a:off x="1028224" y="5704403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2200"/>
              <a:buFont typeface="Libre Baskerville"/>
              <a:buNone/>
            </a:pPr>
            <a:r>
              <a:rPr b="0" i="0" lang="en-US" sz="220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Objetivo 3</a:t>
            </a:r>
            <a:endParaRPr b="0" i="0" sz="2200" u="none" cap="none" strike="noStrike"/>
          </a:p>
        </p:txBody>
      </p:sp>
      <p:sp>
        <p:nvSpPr>
          <p:cNvPr id="132" name="Google Shape;132;p5"/>
          <p:cNvSpPr/>
          <p:nvPr/>
        </p:nvSpPr>
        <p:spPr>
          <a:xfrm>
            <a:off x="1028224" y="6194822"/>
            <a:ext cx="708755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Promover la educación y la concienciación sobre la importancia de la preparación ante desastres.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8" name="Google Shape;138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6"/>
          <p:cNvSpPr/>
          <p:nvPr/>
        </p:nvSpPr>
        <p:spPr>
          <a:xfrm>
            <a:off x="6280190" y="1098232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5C4E3D"/>
              </a:buClr>
              <a:buSzPts val="4450"/>
              <a:buFont typeface="Libre Baskerville"/>
              <a:buNone/>
            </a:pPr>
            <a:r>
              <a:rPr b="0" i="0" lang="en-US" sz="4450" u="none" cap="none" strike="noStrike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ALCANCES Y LIMITACIONES DEL PROYECTO</a:t>
            </a:r>
            <a:endParaRPr b="0" i="0" sz="4450" u="none" cap="none" strike="noStrike"/>
          </a:p>
        </p:txBody>
      </p:sp>
      <p:sp>
        <p:nvSpPr>
          <p:cNvPr id="140" name="Google Shape;140;p6"/>
          <p:cNvSpPr/>
          <p:nvPr/>
        </p:nvSpPr>
        <p:spPr>
          <a:xfrm>
            <a:off x="6605111" y="3564731"/>
            <a:ext cx="30480" cy="3566517"/>
          </a:xfrm>
          <a:prstGeom prst="roundRect">
            <a:avLst>
              <a:gd fmla="val 312558" name="adj"/>
            </a:avLst>
          </a:prstGeom>
          <a:solidFill>
            <a:srgbClr val="DDD3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6"/>
          <p:cNvSpPr/>
          <p:nvPr/>
        </p:nvSpPr>
        <p:spPr>
          <a:xfrm>
            <a:off x="6845022" y="4059793"/>
            <a:ext cx="793790" cy="30480"/>
          </a:xfrm>
          <a:prstGeom prst="roundRect">
            <a:avLst>
              <a:gd fmla="val 312558" name="adj"/>
            </a:avLst>
          </a:prstGeom>
          <a:solidFill>
            <a:srgbClr val="DDD3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6"/>
          <p:cNvSpPr/>
          <p:nvPr/>
        </p:nvSpPr>
        <p:spPr>
          <a:xfrm>
            <a:off x="6365200" y="3819882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7EDD4"/>
          </a:solidFill>
          <a:ln cap="flat" cmpd="sng" w="9525">
            <a:solidFill>
              <a:srgbClr val="DDD3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6"/>
          <p:cNvSpPr/>
          <p:nvPr/>
        </p:nvSpPr>
        <p:spPr>
          <a:xfrm>
            <a:off x="6544389" y="3904893"/>
            <a:ext cx="151805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2650"/>
              <a:buFont typeface="Libre Baskerville"/>
              <a:buNone/>
            </a:pPr>
            <a:r>
              <a:rPr b="0" i="0" lang="en-US" sz="265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</a:t>
            </a:r>
            <a:endParaRPr b="0" i="0" sz="2650" u="none" cap="none" strike="noStrike"/>
          </a:p>
        </p:txBody>
      </p:sp>
      <p:sp>
        <p:nvSpPr>
          <p:cNvPr id="144" name="Google Shape;144;p6"/>
          <p:cNvSpPr/>
          <p:nvPr/>
        </p:nvSpPr>
        <p:spPr>
          <a:xfrm>
            <a:off x="7867888" y="379154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2200"/>
              <a:buFont typeface="Libre Baskerville"/>
              <a:buNone/>
            </a:pPr>
            <a:r>
              <a:rPr b="0" i="0" lang="en-US" sz="220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Alcance</a:t>
            </a:r>
            <a:endParaRPr b="0" i="0" sz="2200" u="none" cap="none" strike="noStrike"/>
          </a:p>
        </p:txBody>
      </p:sp>
      <p:sp>
        <p:nvSpPr>
          <p:cNvPr id="145" name="Google Shape;145;p6"/>
          <p:cNvSpPr/>
          <p:nvPr/>
        </p:nvSpPr>
        <p:spPr>
          <a:xfrm>
            <a:off x="7867888" y="4281964"/>
            <a:ext cx="596872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Earth Alert se enfoca en la detección y alerta temprana de eventos climáticos y geológicos.</a:t>
            </a:r>
            <a:endParaRPr b="0" i="0" sz="1750" u="none" cap="none" strike="noStrike"/>
          </a:p>
        </p:txBody>
      </p:sp>
      <p:sp>
        <p:nvSpPr>
          <p:cNvPr id="146" name="Google Shape;146;p6"/>
          <p:cNvSpPr/>
          <p:nvPr/>
        </p:nvSpPr>
        <p:spPr>
          <a:xfrm>
            <a:off x="6845022" y="5956459"/>
            <a:ext cx="793790" cy="30480"/>
          </a:xfrm>
          <a:prstGeom prst="roundRect">
            <a:avLst>
              <a:gd fmla="val 312558" name="adj"/>
            </a:avLst>
          </a:prstGeom>
          <a:solidFill>
            <a:srgbClr val="DDD3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6"/>
          <p:cNvSpPr/>
          <p:nvPr/>
        </p:nvSpPr>
        <p:spPr>
          <a:xfrm>
            <a:off x="6365200" y="5716548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7EDD4"/>
          </a:solidFill>
          <a:ln cap="flat" cmpd="sng" w="9525">
            <a:solidFill>
              <a:srgbClr val="DDD3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6"/>
          <p:cNvSpPr/>
          <p:nvPr/>
        </p:nvSpPr>
        <p:spPr>
          <a:xfrm>
            <a:off x="6515576" y="5801558"/>
            <a:ext cx="209550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2650"/>
              <a:buFont typeface="Libre Baskerville"/>
              <a:buNone/>
            </a:pPr>
            <a:r>
              <a:rPr b="0" i="0" lang="en-US" sz="265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</a:t>
            </a:r>
            <a:endParaRPr b="0" i="0" sz="2650" u="none" cap="none" strike="noStrike"/>
          </a:p>
        </p:txBody>
      </p:sp>
      <p:sp>
        <p:nvSpPr>
          <p:cNvPr id="149" name="Google Shape;149;p6"/>
          <p:cNvSpPr/>
          <p:nvPr/>
        </p:nvSpPr>
        <p:spPr>
          <a:xfrm>
            <a:off x="7867888" y="568821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2200"/>
              <a:buFont typeface="Libre Baskerville"/>
              <a:buNone/>
            </a:pPr>
            <a:r>
              <a:rPr b="0" i="0" lang="en-US" sz="220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Limitaciones</a:t>
            </a:r>
            <a:endParaRPr b="0" i="0" sz="2200" u="none" cap="none" strike="noStrike"/>
          </a:p>
        </p:txBody>
      </p:sp>
      <p:sp>
        <p:nvSpPr>
          <p:cNvPr id="150" name="Google Shape;150;p6"/>
          <p:cNvSpPr/>
          <p:nvPr/>
        </p:nvSpPr>
        <p:spPr>
          <a:xfrm>
            <a:off x="7867888" y="6178629"/>
            <a:ext cx="5968722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El sistema no incluye la gestión de evacuaciones o la respuesta a desastres.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6" name="Google Shape;15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7"/>
          <p:cNvSpPr/>
          <p:nvPr/>
        </p:nvSpPr>
        <p:spPr>
          <a:xfrm>
            <a:off x="773073" y="608290"/>
            <a:ext cx="7597854" cy="13804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5C4E3D"/>
              </a:buClr>
              <a:buSzPts val="4300"/>
              <a:buFont typeface="Libre Baskerville"/>
              <a:buNone/>
            </a:pPr>
            <a:r>
              <a:rPr b="0" i="0" lang="en-US" sz="4300" u="none" cap="none" strike="noStrike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METODOLOGÍA DE TRABAJO</a:t>
            </a:r>
            <a:endParaRPr b="0" i="0" sz="4300" u="none" cap="none" strike="noStrike"/>
          </a:p>
        </p:txBody>
      </p:sp>
      <p:pic>
        <p:nvPicPr>
          <p:cNvPr descr="preencoded.png" id="158" name="Google Shape;158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3073" y="2319933"/>
            <a:ext cx="1104424" cy="176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7"/>
          <p:cNvSpPr/>
          <p:nvPr/>
        </p:nvSpPr>
        <p:spPr>
          <a:xfrm>
            <a:off x="2208728" y="2540794"/>
            <a:ext cx="2761178" cy="345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2150"/>
              <a:buFont typeface="Libre Baskerville"/>
              <a:buNone/>
            </a:pPr>
            <a:r>
              <a:rPr b="0" i="0" lang="en-US" sz="215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Fase 1</a:t>
            </a:r>
            <a:endParaRPr b="0" i="0" sz="2150" u="none" cap="none" strike="noStrike"/>
          </a:p>
        </p:txBody>
      </p:sp>
      <p:sp>
        <p:nvSpPr>
          <p:cNvPr id="160" name="Google Shape;160;p7"/>
          <p:cNvSpPr/>
          <p:nvPr/>
        </p:nvSpPr>
        <p:spPr>
          <a:xfrm>
            <a:off x="2208728" y="3018353"/>
            <a:ext cx="6162199" cy="7067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00"/>
              <a:buFont typeface="DM Sans"/>
              <a:buNone/>
            </a:pPr>
            <a:r>
              <a:rPr b="0" i="0" lang="en-US" sz="170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Análisis de requerimientos y diseño de la arquitectura del sistema.</a:t>
            </a:r>
            <a:endParaRPr b="0" i="0" sz="1700" u="none" cap="none" strike="noStrike"/>
          </a:p>
        </p:txBody>
      </p:sp>
      <p:pic>
        <p:nvPicPr>
          <p:cNvPr descr="preencoded.png" id="161" name="Google Shape;161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73073" y="4087058"/>
            <a:ext cx="1104424" cy="176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7"/>
          <p:cNvSpPr/>
          <p:nvPr/>
        </p:nvSpPr>
        <p:spPr>
          <a:xfrm>
            <a:off x="2208728" y="4307919"/>
            <a:ext cx="2761178" cy="345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2150"/>
              <a:buFont typeface="Libre Baskerville"/>
              <a:buNone/>
            </a:pPr>
            <a:r>
              <a:rPr b="0" i="0" lang="en-US" sz="215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Fase 2</a:t>
            </a:r>
            <a:endParaRPr b="0" i="0" sz="2150" u="none" cap="none" strike="noStrike"/>
          </a:p>
        </p:txBody>
      </p:sp>
      <p:sp>
        <p:nvSpPr>
          <p:cNvPr id="163" name="Google Shape;163;p7"/>
          <p:cNvSpPr/>
          <p:nvPr/>
        </p:nvSpPr>
        <p:spPr>
          <a:xfrm>
            <a:off x="2208728" y="4785479"/>
            <a:ext cx="6162199" cy="3533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00"/>
              <a:buFont typeface="DM Sans"/>
              <a:buNone/>
            </a:pPr>
            <a:r>
              <a:rPr b="0" i="0" lang="en-US" sz="170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Desarrollo de la aplicación web y móvil.</a:t>
            </a:r>
            <a:endParaRPr b="0" i="0" sz="1700" u="none" cap="none" strike="noStrike"/>
          </a:p>
        </p:txBody>
      </p:sp>
      <p:pic>
        <p:nvPicPr>
          <p:cNvPr descr="preencoded.png" id="164" name="Google Shape;164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73073" y="5854184"/>
            <a:ext cx="1104424" cy="1767126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7"/>
          <p:cNvSpPr/>
          <p:nvPr/>
        </p:nvSpPr>
        <p:spPr>
          <a:xfrm>
            <a:off x="2208728" y="6075045"/>
            <a:ext cx="2761178" cy="3450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2150"/>
              <a:buFont typeface="Libre Baskerville"/>
              <a:buNone/>
            </a:pPr>
            <a:r>
              <a:rPr b="0" i="0" lang="en-US" sz="215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Fase 3</a:t>
            </a:r>
            <a:endParaRPr b="0" i="0" sz="2150" u="none" cap="none" strike="noStrike"/>
          </a:p>
        </p:txBody>
      </p:sp>
      <p:sp>
        <p:nvSpPr>
          <p:cNvPr id="166" name="Google Shape;166;p7"/>
          <p:cNvSpPr/>
          <p:nvPr/>
        </p:nvSpPr>
        <p:spPr>
          <a:xfrm>
            <a:off x="2208728" y="6552605"/>
            <a:ext cx="6162199" cy="35337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764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00"/>
              <a:buFont typeface="DM Sans"/>
              <a:buNone/>
            </a:pPr>
            <a:r>
              <a:rPr b="0" i="0" lang="en-US" sz="170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Pruebas y despliegue del sistema.</a:t>
            </a:r>
            <a:endParaRPr b="0" i="0" sz="170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8"/>
          <p:cNvSpPr/>
          <p:nvPr/>
        </p:nvSpPr>
        <p:spPr>
          <a:xfrm>
            <a:off x="793790" y="933688"/>
            <a:ext cx="7481887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5C4E3D"/>
              </a:buClr>
              <a:buSzPts val="4450"/>
              <a:buFont typeface="Libre Baskerville"/>
              <a:buNone/>
            </a:pPr>
            <a:r>
              <a:rPr b="0" i="0" lang="en-US" sz="4450" u="none" cap="none" strike="noStrike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Cronograma del proyecto</a:t>
            </a:r>
            <a:endParaRPr b="0" i="0" sz="4450" u="none" cap="none" strike="noStrike"/>
          </a:p>
        </p:txBody>
      </p:sp>
      <p:sp>
        <p:nvSpPr>
          <p:cNvPr id="173" name="Google Shape;173;p8"/>
          <p:cNvSpPr/>
          <p:nvPr/>
        </p:nvSpPr>
        <p:spPr>
          <a:xfrm>
            <a:off x="793790" y="4695944"/>
            <a:ext cx="13042821" cy="30480"/>
          </a:xfrm>
          <a:prstGeom prst="roundRect">
            <a:avLst>
              <a:gd fmla="val 312558" name="adj"/>
            </a:avLst>
          </a:prstGeom>
          <a:solidFill>
            <a:srgbClr val="DDD3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8"/>
          <p:cNvSpPr/>
          <p:nvPr/>
        </p:nvSpPr>
        <p:spPr>
          <a:xfrm>
            <a:off x="3318986" y="3902154"/>
            <a:ext cx="30480" cy="793790"/>
          </a:xfrm>
          <a:prstGeom prst="roundRect">
            <a:avLst>
              <a:gd fmla="val 312558" name="adj"/>
            </a:avLst>
          </a:prstGeom>
          <a:solidFill>
            <a:srgbClr val="DDD3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8"/>
          <p:cNvSpPr/>
          <p:nvPr/>
        </p:nvSpPr>
        <p:spPr>
          <a:xfrm>
            <a:off x="3079075" y="4440793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7EDD4"/>
          </a:solidFill>
          <a:ln cap="flat" cmpd="sng" w="9525">
            <a:solidFill>
              <a:srgbClr val="DDD3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8"/>
          <p:cNvSpPr/>
          <p:nvPr/>
        </p:nvSpPr>
        <p:spPr>
          <a:xfrm>
            <a:off x="3258264" y="4525804"/>
            <a:ext cx="151805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2650"/>
              <a:buFont typeface="Libre Baskerville"/>
              <a:buNone/>
            </a:pPr>
            <a:r>
              <a:rPr b="0" i="0" lang="en-US" sz="265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</a:t>
            </a:r>
            <a:endParaRPr b="0" i="0" sz="2650" u="none" cap="none" strike="noStrike"/>
          </a:p>
        </p:txBody>
      </p:sp>
      <p:sp>
        <p:nvSpPr>
          <p:cNvPr id="177" name="Google Shape;177;p8"/>
          <p:cNvSpPr/>
          <p:nvPr/>
        </p:nvSpPr>
        <p:spPr>
          <a:xfrm>
            <a:off x="1813084" y="2096095"/>
            <a:ext cx="304228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2200"/>
              <a:buFont typeface="Libre Baskerville"/>
              <a:buNone/>
            </a:pPr>
            <a:r>
              <a:rPr b="0" i="0" lang="en-US" sz="220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Análisis de requisitos</a:t>
            </a:r>
            <a:endParaRPr b="0" i="0" sz="2200" u="none" cap="none" strike="noStrike"/>
          </a:p>
        </p:txBody>
      </p:sp>
      <p:sp>
        <p:nvSpPr>
          <p:cNvPr id="178" name="Google Shape;178;p8"/>
          <p:cNvSpPr/>
          <p:nvPr/>
        </p:nvSpPr>
        <p:spPr>
          <a:xfrm>
            <a:off x="1020604" y="2586514"/>
            <a:ext cx="4627364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Revisión detallada de las necesidades del cliente y definición de los objetivos clave del proyecto.</a:t>
            </a:r>
            <a:endParaRPr b="0" i="0" sz="1750" u="none" cap="none" strike="noStrike"/>
          </a:p>
        </p:txBody>
      </p:sp>
      <p:sp>
        <p:nvSpPr>
          <p:cNvPr id="179" name="Google Shape;179;p8"/>
          <p:cNvSpPr/>
          <p:nvPr/>
        </p:nvSpPr>
        <p:spPr>
          <a:xfrm>
            <a:off x="5972889" y="4695944"/>
            <a:ext cx="30480" cy="793790"/>
          </a:xfrm>
          <a:prstGeom prst="roundRect">
            <a:avLst>
              <a:gd fmla="val 312558" name="adj"/>
            </a:avLst>
          </a:prstGeom>
          <a:solidFill>
            <a:srgbClr val="DDD3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8"/>
          <p:cNvSpPr/>
          <p:nvPr/>
        </p:nvSpPr>
        <p:spPr>
          <a:xfrm>
            <a:off x="5732978" y="4440793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7EDD4"/>
          </a:solidFill>
          <a:ln cap="flat" cmpd="sng" w="9525">
            <a:solidFill>
              <a:srgbClr val="DDD3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8"/>
          <p:cNvSpPr/>
          <p:nvPr/>
        </p:nvSpPr>
        <p:spPr>
          <a:xfrm>
            <a:off x="5883354" y="4525804"/>
            <a:ext cx="209550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2650"/>
              <a:buFont typeface="Libre Baskerville"/>
              <a:buNone/>
            </a:pPr>
            <a:r>
              <a:rPr b="0" i="0" lang="en-US" sz="265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</a:t>
            </a:r>
            <a:endParaRPr b="0" i="0" sz="2650" u="none" cap="none" strike="noStrike"/>
          </a:p>
        </p:txBody>
      </p:sp>
      <p:sp>
        <p:nvSpPr>
          <p:cNvPr id="182" name="Google Shape;182;p8"/>
          <p:cNvSpPr/>
          <p:nvPr/>
        </p:nvSpPr>
        <p:spPr>
          <a:xfrm>
            <a:off x="4334947" y="5716667"/>
            <a:ext cx="3306366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2200"/>
              <a:buFont typeface="Libre Baskerville"/>
              <a:buNone/>
            </a:pPr>
            <a:r>
              <a:rPr b="0" i="0" lang="en-US" sz="220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Diseño de arquitectura</a:t>
            </a:r>
            <a:endParaRPr b="0" i="0" sz="2200" u="none" cap="none" strike="noStrike"/>
          </a:p>
        </p:txBody>
      </p:sp>
      <p:sp>
        <p:nvSpPr>
          <p:cNvPr id="183" name="Google Shape;183;p8"/>
          <p:cNvSpPr/>
          <p:nvPr/>
        </p:nvSpPr>
        <p:spPr>
          <a:xfrm>
            <a:off x="3674507" y="6207085"/>
            <a:ext cx="4627364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Planificación de la estructura y flujo del sistema, teniendo en cuenta los requisitos técnicos.</a:t>
            </a:r>
            <a:endParaRPr b="0" i="0" sz="1750" u="none" cap="none" strike="noStrike"/>
          </a:p>
        </p:txBody>
      </p:sp>
      <p:sp>
        <p:nvSpPr>
          <p:cNvPr id="184" name="Google Shape;184;p8"/>
          <p:cNvSpPr/>
          <p:nvPr/>
        </p:nvSpPr>
        <p:spPr>
          <a:xfrm>
            <a:off x="8626793" y="3902154"/>
            <a:ext cx="30480" cy="793790"/>
          </a:xfrm>
          <a:prstGeom prst="roundRect">
            <a:avLst>
              <a:gd fmla="val 312558" name="adj"/>
            </a:avLst>
          </a:prstGeom>
          <a:solidFill>
            <a:srgbClr val="DDD3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8"/>
          <p:cNvSpPr/>
          <p:nvPr/>
        </p:nvSpPr>
        <p:spPr>
          <a:xfrm>
            <a:off x="8386882" y="4440793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7EDD4"/>
          </a:solidFill>
          <a:ln cap="flat" cmpd="sng" w="9525">
            <a:solidFill>
              <a:srgbClr val="DDD3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8"/>
          <p:cNvSpPr/>
          <p:nvPr/>
        </p:nvSpPr>
        <p:spPr>
          <a:xfrm>
            <a:off x="8537258" y="4525804"/>
            <a:ext cx="209550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2650"/>
              <a:buFont typeface="Libre Baskerville"/>
              <a:buNone/>
            </a:pPr>
            <a:r>
              <a:rPr b="0" i="0" lang="en-US" sz="265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3</a:t>
            </a:r>
            <a:endParaRPr b="0" i="0" sz="2650" u="none" cap="none" strike="noStrike"/>
          </a:p>
        </p:txBody>
      </p:sp>
      <p:sp>
        <p:nvSpPr>
          <p:cNvPr id="187" name="Google Shape;187;p8"/>
          <p:cNvSpPr/>
          <p:nvPr/>
        </p:nvSpPr>
        <p:spPr>
          <a:xfrm>
            <a:off x="7224474" y="2096095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2200"/>
              <a:buFont typeface="Libre Baskerville"/>
              <a:buNone/>
            </a:pPr>
            <a:r>
              <a:rPr b="0" i="0" lang="en-US" sz="220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Desarrollo</a:t>
            </a:r>
            <a:endParaRPr b="0" i="0" sz="2200" u="none" cap="none" strike="noStrike"/>
          </a:p>
        </p:txBody>
      </p:sp>
      <p:sp>
        <p:nvSpPr>
          <p:cNvPr id="188" name="Google Shape;188;p8"/>
          <p:cNvSpPr/>
          <p:nvPr/>
        </p:nvSpPr>
        <p:spPr>
          <a:xfrm>
            <a:off x="6328410" y="2586514"/>
            <a:ext cx="4627364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Implementación de las funcionalidades y características clave de la aplicación web y móvil.</a:t>
            </a:r>
            <a:endParaRPr b="0" i="0" sz="1750" u="none" cap="none" strike="noStrike"/>
          </a:p>
        </p:txBody>
      </p:sp>
      <p:sp>
        <p:nvSpPr>
          <p:cNvPr id="189" name="Google Shape;189;p8"/>
          <p:cNvSpPr/>
          <p:nvPr/>
        </p:nvSpPr>
        <p:spPr>
          <a:xfrm>
            <a:off x="11280696" y="4695944"/>
            <a:ext cx="30480" cy="793790"/>
          </a:xfrm>
          <a:prstGeom prst="roundRect">
            <a:avLst>
              <a:gd fmla="val 312558" name="adj"/>
            </a:avLst>
          </a:prstGeom>
          <a:solidFill>
            <a:srgbClr val="DDD3B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8"/>
          <p:cNvSpPr/>
          <p:nvPr/>
        </p:nvSpPr>
        <p:spPr>
          <a:xfrm>
            <a:off x="11040785" y="4440793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F7EDD4"/>
          </a:solidFill>
          <a:ln cap="flat" cmpd="sng" w="9525">
            <a:solidFill>
              <a:srgbClr val="DDD3B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8"/>
          <p:cNvSpPr/>
          <p:nvPr/>
        </p:nvSpPr>
        <p:spPr>
          <a:xfrm>
            <a:off x="11196399" y="4525804"/>
            <a:ext cx="199072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2650"/>
              <a:buFont typeface="Libre Baskerville"/>
              <a:buNone/>
            </a:pPr>
            <a:r>
              <a:rPr b="0" i="0" lang="en-US" sz="265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4</a:t>
            </a:r>
            <a:endParaRPr b="0" i="0" sz="2650" u="none" cap="none" strike="noStrike"/>
          </a:p>
        </p:txBody>
      </p:sp>
      <p:sp>
        <p:nvSpPr>
          <p:cNvPr id="192" name="Google Shape;192;p8"/>
          <p:cNvSpPr/>
          <p:nvPr/>
        </p:nvSpPr>
        <p:spPr>
          <a:xfrm>
            <a:off x="9782175" y="5716667"/>
            <a:ext cx="302752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2200"/>
              <a:buFont typeface="Libre Baskerville"/>
              <a:buNone/>
            </a:pPr>
            <a:r>
              <a:rPr b="0" i="0" lang="en-US" sz="2200" u="none" cap="none" strike="noStrike">
                <a:solidFill>
                  <a:srgbClr val="45424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Pruebas y despliegue</a:t>
            </a:r>
            <a:endParaRPr b="0" i="0" sz="2200" u="none" cap="none" strike="noStrike"/>
          </a:p>
        </p:txBody>
      </p:sp>
      <p:sp>
        <p:nvSpPr>
          <p:cNvPr id="193" name="Google Shape;193;p8"/>
          <p:cNvSpPr/>
          <p:nvPr/>
        </p:nvSpPr>
        <p:spPr>
          <a:xfrm>
            <a:off x="8982313" y="6207085"/>
            <a:ext cx="4627364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Evaluación exhaustiva del sistema y puesta en marcha del proyecto en el entorno de producción.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99" name="Google Shape;19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9"/>
          <p:cNvSpPr/>
          <p:nvPr/>
        </p:nvSpPr>
        <p:spPr>
          <a:xfrm>
            <a:off x="793790" y="2373987"/>
            <a:ext cx="7259598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5C4E3D"/>
              </a:buClr>
              <a:buSzPts val="4450"/>
              <a:buFont typeface="Libre Baskerville"/>
              <a:buNone/>
            </a:pPr>
            <a:r>
              <a:rPr b="0" i="0" lang="en-US" sz="4450" u="none" cap="none" strike="noStrike">
                <a:solidFill>
                  <a:srgbClr val="5C4E3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Arquitectura de Software</a:t>
            </a:r>
            <a:endParaRPr b="0" i="0" sz="4450" u="none" cap="none" strike="noStrike"/>
          </a:p>
        </p:txBody>
      </p:sp>
      <p:sp>
        <p:nvSpPr>
          <p:cNvPr id="201" name="Google Shape;201;p9"/>
          <p:cNvSpPr/>
          <p:nvPr/>
        </p:nvSpPr>
        <p:spPr>
          <a:xfrm>
            <a:off x="793790" y="3422928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La arquitectura de software de Earth Alert se compone de una aplicación web y móvil integradas con una plataforma backend que procesa y analiza datos en tiempo real de sensores y fuentes externas.</a:t>
            </a:r>
            <a:endParaRPr b="0" i="0" sz="1750" u="none" cap="none" strike="noStrike"/>
          </a:p>
        </p:txBody>
      </p:sp>
      <p:sp>
        <p:nvSpPr>
          <p:cNvPr id="202" name="Google Shape;202;p9"/>
          <p:cNvSpPr/>
          <p:nvPr/>
        </p:nvSpPr>
        <p:spPr>
          <a:xfrm>
            <a:off x="793790" y="4766786"/>
            <a:ext cx="7556421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454240"/>
              </a:buClr>
              <a:buSzPts val="1750"/>
              <a:buFont typeface="DM Sans"/>
              <a:buNone/>
            </a:pPr>
            <a:r>
              <a:rPr b="0" i="0" lang="en-US" sz="1750" u="none" cap="none" strike="noStrike">
                <a:solidFill>
                  <a:srgbClr val="454240"/>
                </a:solidFill>
                <a:latin typeface="DM Sans"/>
                <a:ea typeface="DM Sans"/>
                <a:cs typeface="DM Sans"/>
                <a:sym typeface="DM Sans"/>
              </a:rPr>
              <a:t>Esto permite a las comunidades recibir alertas precisas y oportunas sobre eventos climáticos y geológicos, facilitando la toma de medidas preventivas y mejorando la preparación ante desastres naturales.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2024-11-18T02:27:57Z</dcterms:created>
  <dc:creator>PptxGenJS</dc:creator>
</cp:coreProperties>
</file>